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7929EA-27B2-4103-ACD4-DC10C95C7905}" v="4" dt="2025-07-04T00:32:19.9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020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942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7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704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85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676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2750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5144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87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299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6240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27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8D0B7-CD87-4F53-A006-E1F61A3AFA7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921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>
            <a:extLst>
              <a:ext uri="{FF2B5EF4-FFF2-40B4-BE49-F238E27FC236}">
                <a16:creationId xmlns:a16="http://schemas.microsoft.com/office/drawing/2014/main" id="{936D6A8C-F0D6-470A-81E4-8ED9BC72C1E8}"/>
              </a:ext>
            </a:extLst>
          </p:cNvPr>
          <p:cNvSpPr txBox="1">
            <a:spLocks/>
          </p:cNvSpPr>
          <p:nvPr/>
        </p:nvSpPr>
        <p:spPr>
          <a:xfrm>
            <a:off x="566405" y="1672657"/>
            <a:ext cx="8278688" cy="23431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latin typeface="+mn-ea"/>
                <a:ea typeface="+mn-ea"/>
              </a:rPr>
              <a:t>この研究発表の内容に関する利益相反事項は，</a:t>
            </a:r>
            <a:br>
              <a:rPr lang="en-US" altLang="ja-JP" sz="2800" b="1" dirty="0">
                <a:latin typeface="+mn-ea"/>
                <a:ea typeface="+mn-ea"/>
              </a:rPr>
            </a:br>
            <a:br>
              <a:rPr lang="en-US" altLang="ja-JP" sz="2800" b="1" dirty="0">
                <a:latin typeface="+mn-ea"/>
                <a:ea typeface="+mn-ea"/>
              </a:rPr>
            </a:br>
            <a:r>
              <a:rPr lang="ja-JP" altLang="en-US" sz="2800" b="1" dirty="0">
                <a:latin typeface="+mn-ea"/>
                <a:ea typeface="+mn-ea"/>
              </a:rPr>
              <a:t>☑ 　ありません</a:t>
            </a:r>
            <a:br>
              <a:rPr lang="ja-JP" altLang="en-US" sz="2800" b="1" dirty="0">
                <a:latin typeface="+mn-ea"/>
                <a:ea typeface="+mn-ea"/>
              </a:rPr>
            </a:br>
            <a:endParaRPr lang="ja-JP" altLang="en-US" sz="2800" b="1" dirty="0">
              <a:latin typeface="+mn-ea"/>
              <a:ea typeface="+mn-ea"/>
            </a:endParaRPr>
          </a:p>
        </p:txBody>
      </p: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7083FA9C-6F3D-4B43-BE46-C78692293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7927" y="5483073"/>
            <a:ext cx="3806073" cy="1222527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2000" b="1" dirty="0">
                <a:latin typeface="+mn-ea"/>
                <a:cs typeface="Meiryo UI" panose="020B0604030504040204" pitchFamily="50" charset="-128"/>
              </a:rPr>
              <a:t>公益社団法人</a:t>
            </a:r>
            <a:endParaRPr kumimoji="1" lang="en-US" altLang="ja-JP" sz="2000" b="1" dirty="0">
              <a:latin typeface="+mn-ea"/>
              <a:cs typeface="Meiryo UI" panose="020B0604030504040204" pitchFamily="50" charset="-128"/>
            </a:endParaRPr>
          </a:p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日本放射線技術学会（</a:t>
            </a:r>
            <a:r>
              <a:rPr lang="en-US" altLang="ja-JP" sz="2000" b="1" dirty="0">
                <a:latin typeface="+mn-ea"/>
                <a:cs typeface="Meiryo UI" panose="020B0604030504040204" pitchFamily="50" charset="-128"/>
              </a:rPr>
              <a:t>JSRT</a:t>
            </a:r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）</a:t>
            </a:r>
            <a:endParaRPr lang="en-US" altLang="ja-JP" sz="2000" b="1" dirty="0">
              <a:latin typeface="+mn-ea"/>
              <a:cs typeface="Meiryo UI" panose="020B0604030504040204" pitchFamily="50" charset="-128"/>
            </a:endParaRPr>
          </a:p>
          <a:p>
            <a:pPr algn="l"/>
            <a:r>
              <a:rPr lang="ja-JP" altLang="en-US" sz="2000" b="1">
                <a:latin typeface="+mn-ea"/>
                <a:cs typeface="Meiryo UI" panose="020B0604030504040204" pitchFamily="50" charset="-128"/>
              </a:rPr>
              <a:t>第</a:t>
            </a:r>
            <a:r>
              <a:rPr lang="en-US" altLang="ja-JP" sz="2000" b="1" dirty="0">
                <a:latin typeface="+mn-ea"/>
                <a:cs typeface="Meiryo UI" panose="020B0604030504040204" pitchFamily="50" charset="-128"/>
              </a:rPr>
              <a:t>54</a:t>
            </a:r>
            <a:r>
              <a:rPr lang="ja-JP" altLang="en-US" sz="2000" b="1">
                <a:latin typeface="+mn-ea"/>
                <a:cs typeface="Meiryo UI" panose="020B0604030504040204" pitchFamily="50" charset="-128"/>
              </a:rPr>
              <a:t>回秋季学術</a:t>
            </a:r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大会</a:t>
            </a:r>
            <a:endParaRPr kumimoji="1" lang="ja-JP" altLang="en-US" sz="2000" b="1" dirty="0">
              <a:latin typeface="+mn-ea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9742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2">
            <a:extLst>
              <a:ext uri="{FF2B5EF4-FFF2-40B4-BE49-F238E27FC236}">
                <a16:creationId xmlns:a16="http://schemas.microsoft.com/office/drawing/2014/main" id="{02AFC31F-97DA-439A-B006-2A813C8698DB}"/>
              </a:ext>
            </a:extLst>
          </p:cNvPr>
          <p:cNvSpPr txBox="1">
            <a:spLocks/>
          </p:cNvSpPr>
          <p:nvPr/>
        </p:nvSpPr>
        <p:spPr>
          <a:xfrm>
            <a:off x="5391549" y="5426629"/>
            <a:ext cx="3752451" cy="12225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公益社団法人</a:t>
            </a:r>
            <a:endParaRPr lang="en-US" altLang="ja-JP" sz="2000" b="1" dirty="0">
              <a:latin typeface="+mn-ea"/>
              <a:cs typeface="Meiryo UI" panose="020B0604030504040204" pitchFamily="50" charset="-128"/>
            </a:endParaRPr>
          </a:p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日本放射線技術学会（</a:t>
            </a:r>
            <a:r>
              <a:rPr lang="en-US" altLang="ja-JP" sz="2000" b="1" dirty="0">
                <a:latin typeface="+mn-ea"/>
                <a:cs typeface="Meiryo UI" panose="020B0604030504040204" pitchFamily="50" charset="-128"/>
              </a:rPr>
              <a:t>JSRT</a:t>
            </a:r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）</a:t>
            </a:r>
            <a:endParaRPr lang="en-US" altLang="ja-JP" sz="2000" b="1" dirty="0">
              <a:latin typeface="+mn-ea"/>
              <a:cs typeface="Meiryo UI" panose="020B0604030504040204" pitchFamily="50" charset="-128"/>
            </a:endParaRPr>
          </a:p>
          <a:p>
            <a:pPr algn="l"/>
            <a:r>
              <a:rPr lang="ja-JP" altLang="en-US" sz="2000" b="1">
                <a:latin typeface="+mn-ea"/>
                <a:cs typeface="Meiryo UI" panose="020B0604030504040204" pitchFamily="50" charset="-128"/>
              </a:rPr>
              <a:t>第</a:t>
            </a:r>
            <a:r>
              <a:rPr lang="en-US" altLang="ja-JP" sz="2000" b="1" dirty="0">
                <a:latin typeface="+mn-ea"/>
                <a:cs typeface="Meiryo UI" panose="020B0604030504040204" pitchFamily="50" charset="-128"/>
              </a:rPr>
              <a:t>54</a:t>
            </a:r>
            <a:r>
              <a:rPr lang="ja-JP" altLang="en-US" sz="2000" b="1">
                <a:latin typeface="+mn-ea"/>
                <a:cs typeface="Meiryo UI" panose="020B0604030504040204" pitchFamily="50" charset="-128"/>
              </a:rPr>
              <a:t>回秋季学術大会</a:t>
            </a:r>
            <a:endParaRPr lang="ja-JP" altLang="en-US" sz="2000" b="1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D0E9FD6-C352-4B9E-9976-F0C592952B8C}"/>
              </a:ext>
            </a:extLst>
          </p:cNvPr>
          <p:cNvSpPr/>
          <p:nvPr/>
        </p:nvSpPr>
        <p:spPr>
          <a:xfrm>
            <a:off x="362100" y="2373323"/>
            <a:ext cx="8573911" cy="2695388"/>
          </a:xfrm>
          <a:prstGeom prst="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endParaRPr lang="en-US" altLang="ja-JP" sz="900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例</a:t>
            </a:r>
            <a:endParaRPr lang="en-US" altLang="ja-JP" sz="2000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+mn-ea"/>
              </a:rPr>
              <a:t>　</a:t>
            </a:r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+mn-ea"/>
              </a:rPr>
              <a:t>✓　本研究（の一部）はＸＸＸＸＸ（助成金</a:t>
            </a:r>
            <a:r>
              <a:rPr lang="en-US" altLang="ja-JP" b="1" dirty="0">
                <a:solidFill>
                  <a:schemeClr val="tx1"/>
                </a:solidFill>
                <a:latin typeface="+mn-ea"/>
              </a:rPr>
              <a:t>No. </a:t>
            </a:r>
            <a:r>
              <a:rPr lang="en-US" altLang="ja-JP" b="1" dirty="0" err="1">
                <a:solidFill>
                  <a:schemeClr val="tx1"/>
                </a:solidFill>
                <a:latin typeface="+mn-ea"/>
              </a:rPr>
              <a:t>xxxxxxx</a:t>
            </a:r>
            <a:r>
              <a:rPr lang="ja-JP" altLang="en-US" b="1" dirty="0">
                <a:solidFill>
                  <a:schemeClr val="tx1"/>
                </a:solidFill>
                <a:latin typeface="+mn-ea"/>
              </a:rPr>
              <a:t>）の支援を受けた．</a:t>
            </a:r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+mn-ea"/>
              </a:rPr>
              <a:t>✓　著者ＡＡとＢＢは，ＸＸＸＸＸ（企業名）に属する社員である</a:t>
            </a:r>
            <a:r>
              <a:rPr lang="en-US" altLang="ja-JP" b="1" dirty="0">
                <a:solidFill>
                  <a:schemeClr val="tx1"/>
                </a:solidFill>
                <a:latin typeface="+mn-ea"/>
              </a:rPr>
              <a:t>.  </a:t>
            </a:r>
          </a:p>
          <a:p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+mn-ea"/>
              </a:rPr>
              <a:t>✓　使用した装置（　　）は，ＸＸＸＸＸ（企業名）から提供されたものである．</a:t>
            </a:r>
            <a:endParaRPr lang="en-US" altLang="ja-JP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048F4C39-7777-4D5C-A83C-750458452356}"/>
              </a:ext>
            </a:extLst>
          </p:cNvPr>
          <p:cNvSpPr txBox="1">
            <a:spLocks/>
          </p:cNvSpPr>
          <p:nvPr/>
        </p:nvSpPr>
        <p:spPr>
          <a:xfrm>
            <a:off x="509711" y="589678"/>
            <a:ext cx="8278688" cy="17836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latin typeface="+mn-ea"/>
                <a:ea typeface="+mn-ea"/>
              </a:rPr>
              <a:t>この研究発表の内容に関する利益相反事項は，</a:t>
            </a:r>
            <a:br>
              <a:rPr lang="en-US" altLang="ja-JP" sz="2800" b="1" dirty="0">
                <a:latin typeface="+mn-ea"/>
                <a:ea typeface="+mn-ea"/>
              </a:rPr>
            </a:br>
            <a:br>
              <a:rPr lang="en-US" altLang="ja-JP" sz="2800" b="1" dirty="0">
                <a:latin typeface="+mn-ea"/>
                <a:ea typeface="+mn-ea"/>
              </a:rPr>
            </a:br>
            <a:r>
              <a:rPr lang="ja-JP" altLang="en-US" sz="2800" b="1" dirty="0">
                <a:latin typeface="+mn-ea"/>
                <a:ea typeface="+mn-ea"/>
              </a:rPr>
              <a:t>☑ 　あります</a:t>
            </a:r>
            <a:br>
              <a:rPr lang="ja-JP" altLang="en-US" sz="2800" b="1" dirty="0">
                <a:latin typeface="+mn-ea"/>
                <a:ea typeface="+mn-ea"/>
              </a:rPr>
            </a:br>
            <a:endParaRPr lang="ja-JP" altLang="en-US" sz="2800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92126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858C4E-62B2-49F0-8E6D-813F59C88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799" y="534383"/>
            <a:ext cx="7772400" cy="1281309"/>
          </a:xfrm>
        </p:spPr>
        <p:txBody>
          <a:bodyPr>
            <a:normAutofit/>
          </a:bodyPr>
          <a:lstStyle/>
          <a:p>
            <a: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Disclosure of </a:t>
            </a:r>
            <a:b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Conflict of Interest (COI)</a:t>
            </a:r>
            <a:endParaRPr kumimoji="1" lang="ja-JP" altLang="en-US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A3564AA-D91C-49BC-97FD-2DCE63403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9" y="2653990"/>
            <a:ext cx="6858000" cy="1460713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We have nothing to declare for this study.</a:t>
            </a:r>
            <a:endParaRPr kumimoji="1" lang="ja-JP" altLang="en-US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5D22B80-F2EC-43D8-B0FC-4F950624A824}"/>
              </a:ext>
            </a:extLst>
          </p:cNvPr>
          <p:cNvSpPr txBox="1"/>
          <p:nvPr/>
        </p:nvSpPr>
        <p:spPr>
          <a:xfrm>
            <a:off x="864060" y="5486499"/>
            <a:ext cx="7415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54</a:t>
            </a:r>
            <a:r>
              <a:rPr kumimoji="1" lang="en-US" altLang="ja-JP" sz="2400" b="1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th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Annual Meeting of JSRT</a:t>
            </a:r>
          </a:p>
          <a:p>
            <a:pPr algn="ctr"/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Japanese Society of Radiological Technology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7247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858C4E-62B2-49F0-8E6D-813F59C88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93511"/>
            <a:ext cx="7772400" cy="1019717"/>
          </a:xfrm>
        </p:spPr>
        <p:txBody>
          <a:bodyPr>
            <a:normAutofit/>
          </a:bodyPr>
          <a:lstStyle/>
          <a:p>
            <a: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Disclosure of </a:t>
            </a:r>
            <a:b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Conflict of Interest (COI)</a:t>
            </a:r>
            <a:endParaRPr kumimoji="1" lang="ja-JP" altLang="en-US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A3564AA-D91C-49BC-97FD-2DCE63403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486" y="1476710"/>
            <a:ext cx="8526733" cy="4230128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&lt;Examples&gt;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This study was supported in part by the research grant from XXX corporation, Tokyo, Japan.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Authors AA and BB are employee of XXX corporation, Tokyo, Japan.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Device (product name) used in this study was provided by XXX corporation, Tokyo, Japan.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5D22B80-F2EC-43D8-B0FC-4F950624A824}"/>
              </a:ext>
            </a:extLst>
          </p:cNvPr>
          <p:cNvSpPr txBox="1"/>
          <p:nvPr/>
        </p:nvSpPr>
        <p:spPr>
          <a:xfrm>
            <a:off x="893915" y="5870321"/>
            <a:ext cx="7415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54</a:t>
            </a:r>
            <a:r>
              <a:rPr kumimoji="1" lang="en-US" altLang="ja-JP" sz="2400" b="1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th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Annual Meeting of JSRT</a:t>
            </a:r>
          </a:p>
          <a:p>
            <a:pPr algn="ctr"/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Japanese Society of Radiological Technology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882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55741C3395D73439AC29085BBA0212E" ma:contentTypeVersion="17" ma:contentTypeDescription="新しいドキュメントを作成します。" ma:contentTypeScope="" ma:versionID="313142530bb2b769f3f7df950deae766">
  <xsd:schema xmlns:xsd="http://www.w3.org/2001/XMLSchema" xmlns:xs="http://www.w3.org/2001/XMLSchema" xmlns:p="http://schemas.microsoft.com/office/2006/metadata/properties" xmlns:ns2="6c502f8a-71ea-4e74-a469-4a5511ae3609" xmlns:ns3="21a8c1b1-03cd-4e74-b788-09bd1beebd6d" targetNamespace="http://schemas.microsoft.com/office/2006/metadata/properties" ma:root="true" ma:fieldsID="b017e60f343cf722ab6615c27de595c8" ns2:_="" ns3:_="">
    <xsd:import namespace="6c502f8a-71ea-4e74-a469-4a5511ae3609"/>
    <xsd:import namespace="21a8c1b1-03cd-4e74-b788-09bd1beebd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502f8a-71ea-4e74-a469-4a5511ae36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8bea7cac-c368-468c-a928-bd2c1f4f78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a8c1b1-03cd-4e74-b788-09bd1beebd6d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a9b2b6c-580c-4d2e-aed7-aa5d52337494}" ma:internalName="TaxCatchAll" ma:showField="CatchAllData" ma:web="21a8c1b1-03cd-4e74-b788-09bd1beebd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1a8c1b1-03cd-4e74-b788-09bd1beebd6d" xsi:nil="true"/>
    <lcf76f155ced4ddcb4097134ff3c332f xmlns="6c502f8a-71ea-4e74-a469-4a5511ae360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9770876-B1B7-472F-AF3D-9F72736A54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FA5E04E-CC66-46B6-B675-834455A7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502f8a-71ea-4e74-a469-4a5511ae3609"/>
    <ds:schemaRef ds:uri="21a8c1b1-03cd-4e74-b788-09bd1beebd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85D097A-6F12-4431-AC9F-AFA302674328}">
  <ds:schemaRefs>
    <ds:schemaRef ds:uri="http://schemas.microsoft.com/office/2006/metadata/properties"/>
    <ds:schemaRef ds:uri="http://schemas.microsoft.com/office/infopath/2007/PartnerControls"/>
    <ds:schemaRef ds:uri="21a8c1b1-03cd-4e74-b788-09bd1beebd6d"/>
    <ds:schemaRef ds:uri="6c502f8a-71ea-4e74-a469-4a5511ae360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223</Words>
  <Application>Microsoft Macintosh PowerPoint</Application>
  <PresentationFormat>画面に合わせる (4:3)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Meiryo UI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Disclosure of  Conflict of Interest (COI)</vt:lpstr>
      <vt:lpstr>Disclosure of  Conflict of Interest (COI)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of  Conflict of Interest (COI)</dc:title>
  <dc:creator>白石順二</dc:creator>
  <cp:lastModifiedBy>飯森 隆志</cp:lastModifiedBy>
  <cp:revision>14</cp:revision>
  <dcterms:created xsi:type="dcterms:W3CDTF">2021-07-01T07:13:00Z</dcterms:created>
  <dcterms:modified xsi:type="dcterms:W3CDTF">2026-04-07T11:43:50Z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0x010100655741C3395D73439AC29085BBA0212E</vt:lpwstr>
  </property>
  <property fmtid="{D5CDD505-2E9C-101B-9397-08002B2CF9AE}" pid="3" name="MediaServiceImageTags">
    <vt:lpwstr/>
  </property>
</Properties>
</file>